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14000"/>
              </a:lnSpc>
              <a:defRPr sz="6000" b="0" cap="none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8/15/2023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81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8/15/2023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2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8/15/2023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63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8/15/2023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2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8/15/2023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7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8/15/2023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9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8/15/2023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9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8/15/2023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3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8/15/2023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5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8/15/2023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5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8/15/2023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7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8/15/2023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8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b="0" kern="1200" spc="13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None/>
        <a:defRPr sz="185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None/>
        <a:defRPr sz="17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Char char="–"/>
        <a:defRPr sz="1400" i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Char char="–"/>
        <a:defRPr sz="1400" i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25BC23-E0DD-4037-B2B8-7B6FA6454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9EE120-2D35-4A48-BAAE-238F986A1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Заставка цветов на белой поверхности">
            <a:extLst>
              <a:ext uri="{FF2B5EF4-FFF2-40B4-BE49-F238E27FC236}">
                <a16:creationId xmlns:a16="http://schemas.microsoft.com/office/drawing/2014/main" id="{A173B7F9-388F-DE81-F294-C1D78A66B5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132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2F9EAC-0C70-441C-AC78-65174C28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740090"/>
            <a:ext cx="7765922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5E242-B97A-492F-8B0E-2FD80AF62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2101" y="1374192"/>
            <a:ext cx="6666980" cy="932280"/>
          </a:xfrm>
        </p:spPr>
        <p:txBody>
          <a:bodyPr anchor="b">
            <a:normAutofit fontScale="90000"/>
          </a:bodyPr>
          <a:lstStyle/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</a:pPr>
            <a:br>
              <a:rPr lang="kk-KZ" sz="2800" b="1" i="1" spc="0" dirty="0">
                <a:ln w="24500" cmpd="dbl">
                  <a:solidFill>
                    <a:srgbClr val="9B57D3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45A5ED">
                    <a:lumMod val="75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kk-KZ" sz="2800" b="1" i="1" spc="0" dirty="0">
                <a:ln w="24500" cmpd="dbl">
                  <a:solidFill>
                    <a:srgbClr val="9B57D3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45A5ED">
                    <a:lumMod val="75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kk-KZ" sz="2800" b="1" i="1" spc="0" dirty="0">
                <a:ln w="24500" cmpd="dbl">
                  <a:solidFill>
                    <a:srgbClr val="9B57D3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45A5ED">
                    <a:lumMod val="75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spc="0" dirty="0">
                <a:ln w="24500" cmpd="dbl">
                  <a:solidFill>
                    <a:srgbClr val="9B57D3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kk-KZ" sz="2800" b="1" i="1" spc="0" dirty="0">
                <a:ln w="24500" cmpd="dbl">
                  <a:solidFill>
                    <a:srgbClr val="9B57D3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Екібастұз қаласының </a:t>
            </a:r>
            <a:br>
              <a:rPr lang="kk-KZ" sz="2800" b="1" i="1" spc="0" dirty="0">
                <a:ln w="24500" cmpd="dbl">
                  <a:solidFill>
                    <a:srgbClr val="9B57D3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kk-KZ" sz="2800" b="1" i="1" spc="0" dirty="0">
                <a:ln w="24500" cmpd="dbl">
                  <a:solidFill>
                    <a:srgbClr val="9B57D3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психологиялық-медициналық-педагогикалық консультациясы” КММ</a:t>
            </a:r>
            <a:br>
              <a:rPr lang="kk-KZ" sz="2800" b="1" i="1" spc="0" dirty="0">
                <a:ln w="24500" cmpd="dbl">
                  <a:solidFill>
                    <a:srgbClr val="9B57D3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x-none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8A6946-D028-457F-9032-E11458C72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5547" y="2512644"/>
            <a:ext cx="6666980" cy="3202356"/>
          </a:xfrm>
        </p:spPr>
        <p:txBody>
          <a:bodyPr anchor="t">
            <a:normAutofit fontScale="62500" lnSpcReduction="2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k-KZ" sz="45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Ерекше білім беру қажеттіліктері бар баланың отбасына кеңес беру. Кеңес беру жұмысының тәжірибесі мен мәселелері.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kk-KZ" sz="4500" b="1" i="1" dirty="0">
              <a:solidFill>
                <a:srgbClr val="20212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kk-KZ" sz="1800" b="1" i="1" dirty="0">
              <a:solidFill>
                <a:srgbClr val="20212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kk-KZ" sz="1800" b="1" i="1" dirty="0">
              <a:solidFill>
                <a:srgbClr val="20212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k-KZ" sz="2600" b="1" i="1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ПМПК басшысы Акильшинова Н.Т.</a:t>
            </a:r>
            <a:endParaRPr lang="x-none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sz="2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48F6B8-EF56-4340-982E-F4D6F5DC2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596C40-FEA6-4867-853D-CF37DE3B6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C7C5E2-274E-49A3-A8E0-46A5B8CAC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CF8D2C-9E01-48EC-8DDF-8A1FF60AE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785E2A-BCFD-41C4-BCB0-74953283D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3" y="2124636"/>
            <a:ext cx="3621740" cy="388397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45933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F2786-524F-4B70-ACB1-7A8B22EEB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93BB17-9093-4616-8DD1-0E419E7C6D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923071-4D03-4FBF-93F3-3B8FAE47006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577" y="0"/>
            <a:ext cx="128105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D680EF-9150-4161-B548-D795D46D357F}"/>
              </a:ext>
            </a:extLst>
          </p:cNvPr>
          <p:cNvSpPr txBox="1"/>
          <p:nvPr/>
        </p:nvSpPr>
        <p:spPr>
          <a:xfrm>
            <a:off x="5638800" y="275664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1158403-02AA-4AAA-AA51-94D382B483F4}"/>
              </a:ext>
            </a:extLst>
          </p:cNvPr>
          <p:cNvSpPr/>
          <p:nvPr/>
        </p:nvSpPr>
        <p:spPr>
          <a:xfrm>
            <a:off x="2773693" y="4484066"/>
            <a:ext cx="520595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Бізге</a:t>
            </a:r>
            <a:r>
              <a:rPr lang="ru-RU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20  </a:t>
            </a:r>
            <a:r>
              <a:rPr lang="ru-RU" sz="66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жыл</a:t>
            </a:r>
            <a:r>
              <a:rPr lang="ru-RU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!!!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D58D88-53DB-4D4E-845E-5AEBFA433A9B}"/>
              </a:ext>
            </a:extLst>
          </p:cNvPr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KZ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915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074193"/>
            <a:ext cx="12193588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2552094-B3CC-4A9A-BF9A-5AFA82850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7570" y="324114"/>
            <a:ext cx="6172412" cy="1041799"/>
          </a:xfrm>
        </p:spPr>
        <p:txBody>
          <a:bodyPr/>
          <a:lstStyle/>
          <a:p>
            <a:pPr algn="ctr"/>
            <a:r>
              <a:rPr lang="kk-KZ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ПМПК-да кеңес беру бағдарлама</a:t>
            </a:r>
            <a:endParaRPr lang="x-none" sz="3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DA2AF5-E9D6-4925-927D-6CB92487C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5350" y="4119065"/>
            <a:ext cx="7167581" cy="2183642"/>
          </a:xfrm>
        </p:spPr>
        <p:txBody>
          <a:bodyPr/>
          <a:lstStyle/>
          <a:p>
            <a:r>
              <a:rPr lang="kk-KZ" sz="2000" b="1" i="1" dirty="0">
                <a:solidFill>
                  <a:srgbClr val="0000FF"/>
                </a:solidFill>
                <a:effectLst>
                  <a:glow rad="228600">
                    <a:srgbClr val="FFFFFF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Мақсат: отбасыға баланың проблемаларын шешуге оңтайландыру</a:t>
            </a:r>
          </a:p>
          <a:p>
            <a:r>
              <a:rPr lang="kk-KZ" sz="2000" b="1" i="1" dirty="0">
                <a:solidFill>
                  <a:srgbClr val="0000FF"/>
                </a:solidFill>
                <a:effectLst>
                  <a:glow rad="228600">
                    <a:srgbClr val="FFFFFF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міндеттері:</a:t>
            </a:r>
            <a:endParaRPr lang="x-none" sz="2000" b="1" i="1" dirty="0">
              <a:solidFill>
                <a:srgbClr val="0000FF"/>
              </a:solidFill>
              <a:effectLst>
                <a:glow rad="228600">
                  <a:srgbClr val="FFFFFF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2000" b="1" i="1" dirty="0">
                <a:solidFill>
                  <a:srgbClr val="0000FF"/>
                </a:solidFill>
                <a:effectLst>
                  <a:glow rad="228600">
                    <a:srgbClr val="FFFFFF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1) баланың мүмкіндіктерін ашу;</a:t>
            </a:r>
            <a:endParaRPr lang="x-none" sz="2000" b="1" i="1" dirty="0">
              <a:solidFill>
                <a:srgbClr val="0000FF"/>
              </a:solidFill>
              <a:effectLst>
                <a:glow rad="228600">
                  <a:srgbClr val="FFFFFF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2000" b="1" i="1" dirty="0">
                <a:solidFill>
                  <a:srgbClr val="0000FF"/>
                </a:solidFill>
                <a:effectLst>
                  <a:glow rad="228600">
                    <a:srgbClr val="FFFFFF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2) қолайлы ұсыныстарды анықтау;</a:t>
            </a:r>
            <a:endParaRPr lang="x-none" sz="2000" b="1" i="1" dirty="0">
              <a:solidFill>
                <a:srgbClr val="0000FF"/>
              </a:solidFill>
              <a:effectLst>
                <a:glow rad="228600">
                  <a:srgbClr val="FFFFFF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2000" b="1" i="1" dirty="0">
                <a:solidFill>
                  <a:srgbClr val="0000FF"/>
                </a:solidFill>
                <a:effectLst>
                  <a:glow rad="228600">
                    <a:srgbClr val="FFFFFF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3) ұсынылатын шаралардың маңыздылығын түсіндіру; </a:t>
            </a:r>
            <a:endParaRPr lang="x-none" sz="2000" b="1" i="1" dirty="0">
              <a:solidFill>
                <a:srgbClr val="0000FF"/>
              </a:solidFill>
              <a:effectLst>
                <a:glow rad="228600">
                  <a:srgbClr val="FFFFFF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2000" b="1" i="1" dirty="0">
                <a:solidFill>
                  <a:srgbClr val="0000FF"/>
                </a:solidFill>
                <a:effectLst>
                  <a:glow rad="228600">
                    <a:srgbClr val="FFFFFF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4) балаға қызметтерді ұсыну;</a:t>
            </a:r>
            <a:endParaRPr lang="x-none" sz="2000" b="1" i="1" dirty="0">
              <a:solidFill>
                <a:srgbClr val="0000FF"/>
              </a:solidFill>
              <a:effectLst>
                <a:glow rad="228600">
                  <a:srgbClr val="FFFFFF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2000" b="1" i="1" dirty="0">
                <a:solidFill>
                  <a:srgbClr val="0000FF"/>
                </a:solidFill>
                <a:effectLst>
                  <a:glow rad="228600">
                    <a:srgbClr val="FFFFFF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5) ата-аналарға рөлін, ресурстарын және мүмкіндіктерін көрсету;</a:t>
            </a:r>
            <a:endParaRPr lang="x-none" sz="2000" b="1" i="1" dirty="0">
              <a:solidFill>
                <a:srgbClr val="0000FF"/>
              </a:solidFill>
              <a:effectLst>
                <a:glow rad="228600">
                  <a:srgbClr val="FFFFFF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2000" b="1" i="1" dirty="0">
                <a:solidFill>
                  <a:srgbClr val="0000FF"/>
                </a:solidFill>
                <a:effectLst>
                  <a:glow rad="228600">
                    <a:srgbClr val="FFFFFF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6) отбасының құзыреттілігін арттыру;</a:t>
            </a:r>
            <a:endParaRPr lang="x-none" sz="2000" b="1" i="1" dirty="0">
              <a:solidFill>
                <a:srgbClr val="0000FF"/>
              </a:solidFill>
              <a:effectLst>
                <a:glow rad="228600">
                  <a:srgbClr val="FFFFFF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2000" b="1" i="1" dirty="0">
                <a:solidFill>
                  <a:srgbClr val="0000FF"/>
                </a:solidFill>
                <a:effectLst>
                  <a:glow rad="228600">
                    <a:srgbClr val="FFFFFF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7) ата-ананың жауапкершілігін қабылдауға ықпал ету.</a:t>
            </a:r>
            <a:endParaRPr lang="x-none" sz="2000" b="1" i="1" dirty="0">
              <a:solidFill>
                <a:srgbClr val="0000FF"/>
              </a:solidFill>
              <a:effectLst>
                <a:glow rad="228600">
                  <a:srgbClr val="FFFFFF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20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x-none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dirty="0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9A2890E9-271A-40B7-85B5-F748AD0656DB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1378424" y="1173707"/>
            <a:ext cx="2565779" cy="378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18352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752597-5F5D-48A8-951E-082E2C432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6670" y="666750"/>
            <a:ext cx="6172412" cy="1885950"/>
          </a:xfrm>
        </p:spPr>
        <p:txBody>
          <a:bodyPr/>
          <a:lstStyle/>
          <a:p>
            <a:pPr algn="ctr"/>
            <a:r>
              <a:rPr lang="kk-KZ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ПМПК-ға бару эмоционалды күйзеліс </a:t>
            </a:r>
            <a:endParaRPr lang="x-none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472DC4-1822-47B4-A5E2-EA211A399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5206" y="3749040"/>
            <a:ext cx="6687403" cy="254257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0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</a:t>
            </a:r>
            <a:r>
              <a:rPr lang="ru-RU" sz="20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kk-KZ" sz="20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тқа қою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0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болашақ  тағдырына  әсер ету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0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жапсырманы іліп қою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0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қорқынышты диагноз қою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0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басқалардың бағалауынан қорқу</a:t>
            </a:r>
            <a:endParaRPr lang="x-none" sz="2000" b="1" dirty="0">
              <a:solidFill>
                <a:srgbClr val="0000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44B026-60A8-4D6B-BF03-94C4798F7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91" y="1133014"/>
            <a:ext cx="4036955" cy="459197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0718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8FA777-4AA2-4485-A1A0-F9406B27E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6670" y="914399"/>
            <a:ext cx="6172412" cy="1504709"/>
          </a:xfrm>
        </p:spPr>
        <p:txBody>
          <a:bodyPr/>
          <a:lstStyle/>
          <a:p>
            <a:pPr algn="ctr"/>
            <a:r>
              <a:rPr lang="kk-KZ" sz="3600" b="1" dirty="0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ПМПК кеңестері</a:t>
            </a:r>
          </a:p>
          <a:p>
            <a:endParaRPr lang="x-none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E6AF11-80A4-4137-A3C9-096DAFEC0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2251" y="3773347"/>
            <a:ext cx="7069539" cy="295499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k-KZ" sz="20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білім беру ұйымдары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k-KZ" sz="20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оқу бағдарламалары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k-KZ" sz="20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көмек көрсететін ұйымдар; </a:t>
            </a:r>
            <a:endParaRPr lang="x-none" sz="2000" b="1" dirty="0">
              <a:solidFill>
                <a:srgbClr val="0000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k-KZ" sz="20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көмек көрсететін мамандардың қызметтері; </a:t>
            </a:r>
            <a:endParaRPr lang="x-none" sz="2000" b="1" dirty="0">
              <a:solidFill>
                <a:srgbClr val="0000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k-KZ" sz="20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әлеуметтік бағдарламалар бөлімі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k-KZ" sz="20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денсаулық сақтау ұйымдары</a:t>
            </a:r>
          </a:p>
          <a:p>
            <a:pPr marL="342900" indent="-342900">
              <a:buFontTx/>
              <a:buChar char="-"/>
            </a:pPr>
            <a:endParaRPr lang="x-none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2A384EE6-ECA0-45D8-B641-B15ABE1270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B92952-ECDA-454B-8FEB-4448AAEAD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27" y="914399"/>
            <a:ext cx="3836232" cy="523501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1044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6A8DDE-5ACC-48B9-ACAE-A7B38AFC8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6670" y="937548"/>
            <a:ext cx="6172412" cy="1215343"/>
          </a:xfrm>
        </p:spPr>
        <p:txBody>
          <a:bodyPr/>
          <a:lstStyle/>
          <a:p>
            <a:pPr algn="ctr"/>
            <a:r>
              <a:rPr lang="kk-KZ" sz="3600" b="1" dirty="0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Кеңес берудің принциптері</a:t>
            </a:r>
            <a:endParaRPr lang="x-none" sz="3600" b="1" dirty="0"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AE0984-967E-4B1A-8246-364AFA2A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2251" y="3749039"/>
            <a:ext cx="7110483" cy="293836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0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баланың мүддесін құрметтеу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0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қолжетімді, түсінікті тілді қолдану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0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отбасының мүмкіндіктеріне сәйкес келетін ұсыныстарды анықтау;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0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ымыралы шешім табу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0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Консультант өзінің кәсіби қызметіне жауапты</a:t>
            </a:r>
            <a:endParaRPr lang="x-none" sz="2000" b="1" dirty="0">
              <a:solidFill>
                <a:srgbClr val="0000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x-none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9D1820-7199-40A8-9F97-0492FAEA9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6" y="587924"/>
            <a:ext cx="4257016" cy="524809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8465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3534149D-D0F3-4648-A3A7-5B361CED5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6670" y="3429000"/>
            <a:ext cx="6172411" cy="319895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kk-KZ" sz="20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WhatsApp желісінде «Любящие родители» тобы </a:t>
            </a:r>
            <a:endParaRPr lang="en-US" sz="2000" b="1" dirty="0">
              <a:solidFill>
                <a:srgbClr val="0000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kk-KZ" sz="20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«Ресурсты ана» клубы </a:t>
            </a:r>
            <a:endParaRPr lang="x-none" sz="2000" b="1" dirty="0">
              <a:solidFill>
                <a:srgbClr val="0000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8886E89F-ED3B-474C-9906-3B90AE5D7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6670" y="705114"/>
            <a:ext cx="6172412" cy="1096390"/>
          </a:xfrm>
        </p:spPr>
        <p:txBody>
          <a:bodyPr/>
          <a:lstStyle/>
          <a:p>
            <a:pPr algn="ctr"/>
            <a:r>
              <a:rPr lang="kk-KZ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Ата-аналар ұйымдары</a:t>
            </a:r>
            <a:endParaRPr lang="x-none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436C09-2F45-4AAF-A7D7-02ADEB451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18" y="1074573"/>
            <a:ext cx="4192708" cy="508418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05696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0A4382-4FC2-4066-831D-E07B41A84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6670" y="705114"/>
            <a:ext cx="6172412" cy="1369346"/>
          </a:xfrm>
        </p:spPr>
        <p:txBody>
          <a:bodyPr/>
          <a:lstStyle/>
          <a:p>
            <a:pPr algn="ctr"/>
            <a:r>
              <a:rPr lang="kk-KZ" sz="3600" b="1" dirty="0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ПМПК-ның  қатысуымен өткен қалалық шаралар</a:t>
            </a:r>
            <a:endParaRPr lang="x-none" sz="3600" b="1" dirty="0"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9A87BC-1085-423E-8FDD-BEBFA4A14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8604" y="4849792"/>
            <a:ext cx="7121193" cy="178302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kk-KZ" sz="20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«Тең мүмкіндіктер» диалогтық алаңы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kk-KZ" sz="20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«Балалардың әл-ауқаты – елдің табысты болашағының сенімді кепілі» Стратегиялық сессиясы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kk-KZ" sz="20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«Біз біргеміз» акция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kk-KZ" sz="20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ауылдық елде кездесулер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kk-KZ" sz="20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емханада кеңестер өткізу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kk-KZ" sz="20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дөңгелек үстел</a:t>
            </a:r>
            <a:endParaRPr lang="x-none" sz="2000" b="1" dirty="0">
              <a:solidFill>
                <a:srgbClr val="0000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kk-KZ" dirty="0"/>
          </a:p>
          <a:p>
            <a:pPr marL="342900" indent="-342900">
              <a:buFontTx/>
              <a:buChar char="-"/>
            </a:pPr>
            <a:endParaRPr lang="kk-KZ" dirty="0"/>
          </a:p>
          <a:p>
            <a:pPr marL="342900" indent="-342900">
              <a:buFontTx/>
              <a:buChar char="-"/>
            </a:pPr>
            <a:endParaRPr lang="x-none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738001-4213-4277-87C3-4E8E84212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3" y="150386"/>
            <a:ext cx="2759312" cy="19240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270CFD-AA58-42F1-994D-82A7D998A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893" y="865382"/>
            <a:ext cx="2759312" cy="215225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68AFB2A-6305-4B95-AE34-2E2610A9D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4" y="2306888"/>
            <a:ext cx="2681244" cy="192407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156A577-697E-48A4-B567-0B50F63807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188" y="3199609"/>
            <a:ext cx="2873017" cy="192407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A57100-64A7-4F5E-9D45-D192028CC2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4" y="4596404"/>
            <a:ext cx="2873017" cy="203640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B83719C-6002-4BFD-A2DD-5F1206202A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291" y="5123681"/>
            <a:ext cx="2475849" cy="167156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86376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2BDE343-819D-4D99-B9DB-ADFD3A629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6670" y="705115"/>
            <a:ext cx="6172412" cy="987208"/>
          </a:xfrm>
        </p:spPr>
        <p:txBody>
          <a:bodyPr/>
          <a:lstStyle/>
          <a:p>
            <a:pPr algn="ctr"/>
            <a:r>
              <a:rPr lang="kk-KZ" sz="3600" b="1" dirty="0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Ата-аналарға  ақпарат </a:t>
            </a:r>
            <a:endParaRPr lang="x-none" sz="3600" b="1" dirty="0"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147D83-3FFA-41B3-9A09-8DE17B75B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4137" y="3749040"/>
            <a:ext cx="6974005" cy="234696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k-KZ" sz="20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ПМПК сайты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b="1" dirty="0" err="1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pmpk_ekibastuz</a:t>
            </a:r>
            <a:r>
              <a:rPr lang="en-US" sz="20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инстаграмм парақшасы</a:t>
            </a:r>
            <a:endParaRPr lang="x-none" sz="2000" b="1" dirty="0">
              <a:solidFill>
                <a:srgbClr val="0000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7BC139-DD52-4719-B736-0929E67DC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23" y="535331"/>
            <a:ext cx="3827608" cy="546205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015642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C00144-ED84-40ED-A82E-B4F673D4A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07" y="555810"/>
            <a:ext cx="3923769" cy="513677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B71852C-E518-4A7C-8B3E-244744671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6670" y="762000"/>
            <a:ext cx="6172412" cy="1552937"/>
          </a:xfrm>
        </p:spPr>
        <p:txBody>
          <a:bodyPr/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Ата-аналардың</a:t>
            </a:r>
            <a:r>
              <a:rPr lang="ru-RU" sz="3600" b="1" dirty="0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3600" b="1" dirty="0" err="1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қатысу</a:t>
            </a:r>
            <a:r>
              <a:rPr lang="ru-RU" sz="3600" b="1" dirty="0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нәтежесі</a:t>
            </a:r>
            <a:endParaRPr lang="x-none" sz="3600" b="1" dirty="0"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C01314-924F-4D31-8AAB-B22D3B4388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kk-KZ" sz="28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57 балаға статус шешілді</a:t>
            </a:r>
            <a:endParaRPr lang="x-none" sz="2800" b="1" dirty="0">
              <a:solidFill>
                <a:srgbClr val="0000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51273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LightSeedLeftStep">
      <a:dk1>
        <a:srgbClr val="000000"/>
      </a:dk1>
      <a:lt1>
        <a:srgbClr val="FFFFFF"/>
      </a:lt1>
      <a:dk2>
        <a:srgbClr val="3B213A"/>
      </a:dk2>
      <a:lt2>
        <a:srgbClr val="E3E2E8"/>
      </a:lt2>
      <a:accent1>
        <a:srgbClr val="93A94E"/>
      </a:accent1>
      <a:accent2>
        <a:srgbClr val="B6A03C"/>
      </a:accent2>
      <a:accent3>
        <a:srgbClr val="EA8946"/>
      </a:accent3>
      <a:accent4>
        <a:srgbClr val="EB4E4F"/>
      </a:accent4>
      <a:accent5>
        <a:srgbClr val="EE6EA5"/>
      </a:accent5>
      <a:accent6>
        <a:srgbClr val="EB4ED2"/>
      </a:accent6>
      <a:hlink>
        <a:srgbClr val="7A69AE"/>
      </a:hlink>
      <a:folHlink>
        <a:srgbClr val="7F7F7F"/>
      </a:folHlink>
    </a:clrScheme>
    <a:fontScheme name="Custom 7">
      <a:majorFont>
        <a:latin typeface="Yu Mincho Demibold"/>
        <a:ea typeface=""/>
        <a:cs typeface=""/>
      </a:majorFont>
      <a:minorFont>
        <a:latin typeface="Yu Gothic Medium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228</Words>
  <Application>Microsoft Office PowerPoint</Application>
  <PresentationFormat>Широкоэкранный</PresentationFormat>
  <Paragraphs>55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Yu Gothic Medium</vt:lpstr>
      <vt:lpstr>Yu Mincho Demibold</vt:lpstr>
      <vt:lpstr>Arial</vt:lpstr>
      <vt:lpstr>Calibri</vt:lpstr>
      <vt:lpstr>Corbel</vt:lpstr>
      <vt:lpstr>Times New Roman</vt:lpstr>
      <vt:lpstr>Wingdings</vt:lpstr>
      <vt:lpstr>ShojiVTI</vt:lpstr>
      <vt:lpstr>   «Екібастұз қаласының  психологиялық-медициналық-педагогикалық консультациясы” КММ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«Екібастұз қаласының  психологиялық-медициналық-педагогикалық консультациясы” КММ</dc:title>
  <dc:creator>USER</dc:creator>
  <cp:lastModifiedBy>USER</cp:lastModifiedBy>
  <cp:revision>34</cp:revision>
  <dcterms:created xsi:type="dcterms:W3CDTF">2023-08-14T12:59:35Z</dcterms:created>
  <dcterms:modified xsi:type="dcterms:W3CDTF">2023-08-15T11:57:12Z</dcterms:modified>
</cp:coreProperties>
</file>